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8A79698-6031-4663-A377-1F436DEE6112}">
  <a:tblStyle styleId="{58A79698-6031-4663-A377-1F436DEE61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FF3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FF3E9"/>
          </a:solidFill>
        </a:fill>
      </a:tcStyle>
    </a:firstRow>
    <a:neCell>
      <a:tcTxStyle/>
    </a:neCell>
    <a:nwCell>
      <a:tcTxStyle/>
    </a:nwCell>
  </a:tblStyle>
  <a:tblStyle styleId="{0C2DD6EC-9C1B-465D-90B4-0E62DC8B186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7D5B6AD2-4054-4DCB-9103-1C075CCAA55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0FE519-BB66-4EB8-8309-9E0CB12553F4}" styleName="Table_3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83241" y="685617"/>
            <a:ext cx="66915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83241" y="685617"/>
            <a:ext cx="66915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83241" y="685617"/>
            <a:ext cx="66915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x="83241" y="685617"/>
            <a:ext cx="6691500" cy="342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2" y="4343407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83241" y="685617"/>
            <a:ext cx="6691532" cy="342808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jp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4.jp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19.jpg"/><Relationship Id="rId8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6.png"/><Relationship Id="rId7" Type="http://schemas.openxmlformats.org/officeDocument/2006/relationships/image" Target="../media/image11.jp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19922" l="29185" r="27525" t="22461"/>
          <a:stretch/>
        </p:blipFill>
        <p:spPr>
          <a:xfrm>
            <a:off x="-20612" y="0"/>
            <a:ext cx="91646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0" y="3003798"/>
            <a:ext cx="9144000" cy="1134126"/>
          </a:xfrm>
          <a:prstGeom prst="rect">
            <a:avLst/>
          </a:prstGeom>
          <a:solidFill>
            <a:srgbClr val="B6DDE7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ПРИОРИТЕТНЫЙ ПРОЕКТ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«СОЗДАНИЕ НОВОЙ МОДЕЛИ МЕДИЦИНСКОЙ ОРГАНИЗАЦИИ, ОКАЗЫВАЮЩЕЙ ПЕРВИЧНУЮ МЕДИКО-САНИТАРНУЮ ПОМОЩЬ»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0" y="4266669"/>
            <a:ext cx="9129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Руководитель регионального центра организации первичной медико-санитарной помощи Ленинградской области Татьяна Васильевна  Глазкова</a:t>
            </a:r>
            <a:br>
              <a:rPr b="1" lang="ru" sz="1600">
                <a:solidFill>
                  <a:schemeClr val="dk1"/>
                </a:solidFill>
              </a:rPr>
            </a:b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-14412" y="33468"/>
            <a:ext cx="9144000" cy="864096"/>
          </a:xfrm>
          <a:prstGeom prst="rect">
            <a:avLst/>
          </a:prstGeom>
          <a:solidFill>
            <a:srgbClr val="B6DDE7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ru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ru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4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105906"/>
            <a:ext cx="567386" cy="54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776" y="33468"/>
            <a:ext cx="729635" cy="654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135" name="Shape 1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8748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0" y="1059582"/>
            <a:ext cx="9144000" cy="378042"/>
          </a:xfrm>
          <a:prstGeom prst="rect">
            <a:avLst/>
          </a:prstGeom>
          <a:solidFill>
            <a:srgbClr val="B6DDE7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Комитета по здравоохранению Ленинградской области</a:t>
            </a:r>
            <a:endParaRPr b="1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923" y="99775"/>
            <a:ext cx="455775" cy="52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642910" y="4105619"/>
            <a:ext cx="82296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br>
              <a:rPr b="0" i="0"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0" y="790407"/>
            <a:ext cx="8715300" cy="107100"/>
          </a:xfrm>
          <a:prstGeom prst="rect">
            <a:avLst/>
          </a:prstGeom>
          <a:solidFill>
            <a:srgbClr val="B6DDE7"/>
          </a:solidFill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475656" y="267494"/>
            <a:ext cx="540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3553544" y="87474"/>
            <a:ext cx="555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Перечень  основных  проблем   </a:t>
            </a:r>
            <a:endParaRPr b="1"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311" name="Shape 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9824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Shape 313"/>
          <p:cNvGrpSpPr/>
          <p:nvPr/>
        </p:nvGrpSpPr>
        <p:grpSpPr>
          <a:xfrm>
            <a:off x="137178" y="1325259"/>
            <a:ext cx="2050800" cy="3456224"/>
            <a:chOff x="0" y="56"/>
            <a:chExt cx="2050800" cy="4608299"/>
          </a:xfrm>
        </p:grpSpPr>
        <p:sp>
          <p:nvSpPr>
            <p:cNvPr id="314" name="Shape 314"/>
            <p:cNvSpPr/>
            <p:nvPr/>
          </p:nvSpPr>
          <p:spPr>
            <a:xfrm>
              <a:off x="0" y="56"/>
              <a:ext cx="2050800" cy="2247900"/>
            </a:xfrm>
            <a:prstGeom prst="roundRect">
              <a:avLst>
                <a:gd fmla="val 16667" name="adj"/>
              </a:avLst>
            </a:prstGeom>
            <a:solidFill>
              <a:srgbClr val="92CCDC"/>
            </a:solidFill>
            <a:ln cap="flat" cmpd="sng" w="25400">
              <a:solidFill>
                <a:srgbClr val="92CC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0" y="56"/>
              <a:ext cx="2050800" cy="22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Основные проблемы, обозначенные  сотрудниками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0" y="2360455"/>
              <a:ext cx="2050800" cy="2247900"/>
            </a:xfrm>
            <a:prstGeom prst="roundRect">
              <a:avLst>
                <a:gd fmla="val 16667" name="adj"/>
              </a:avLst>
            </a:prstGeom>
            <a:solidFill>
              <a:srgbClr val="92CCDC"/>
            </a:solidFill>
            <a:ln cap="flat" cmpd="sng" w="25400">
              <a:solidFill>
                <a:srgbClr val="92CC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0" y="2360455"/>
              <a:ext cx="2050800" cy="22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Основные  проблемы, обозначенные пациентами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Shape 318"/>
          <p:cNvSpPr/>
          <p:nvPr/>
        </p:nvSpPr>
        <p:spPr>
          <a:xfrm>
            <a:off x="2280450" y="897500"/>
            <a:ext cx="6087900" cy="2099400"/>
          </a:xfrm>
          <a:prstGeom prst="flowChartAlternateProcess">
            <a:avLst/>
          </a:prstGeom>
          <a:solidFill>
            <a:srgbClr val="B6DDE7">
              <a:alpha val="67060"/>
            </a:srgbClr>
          </a:solidFill>
          <a:ln cap="flat" cmpd="sng" w="28575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ru">
                <a:solidFill>
                  <a:srgbClr val="002060"/>
                </a:solidFill>
              </a:rPr>
              <a:t>Большая нагрузка на приеме (более 40 пациентов). </a:t>
            </a:r>
            <a:endParaRPr>
              <a:solidFill>
                <a:srgbClr val="002060"/>
              </a:solidFill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ru">
                <a:solidFill>
                  <a:srgbClr val="002060"/>
                </a:solidFill>
              </a:rPr>
              <a:t>Дефицит участковых врачей. </a:t>
            </a:r>
            <a:endParaRPr>
              <a:solidFill>
                <a:srgbClr val="002060"/>
              </a:solidFill>
            </a:endParaRPr>
          </a:p>
          <a:p>
            <a:pPr indent="-3175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ru">
                <a:solidFill>
                  <a:srgbClr val="002060"/>
                </a:solidFill>
              </a:rPr>
              <a:t>Большое количество пациентов старших возрастных групп. </a:t>
            </a:r>
            <a:endParaRPr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>
                <a:solidFill>
                  <a:srgbClr val="002060"/>
                </a:solidFill>
              </a:rPr>
              <a:t>Большой объем бумажного и электронного документооборота.</a:t>
            </a:r>
            <a:endParaRPr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>
                <a:solidFill>
                  <a:srgbClr val="002060"/>
                </a:solidFill>
              </a:rPr>
              <a:t>Сбои в работе электронного оборудования («зависание» компьютеров, программные сбои и т.д.).</a:t>
            </a:r>
            <a:endParaRPr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>
                <a:solidFill>
                  <a:srgbClr val="002060"/>
                </a:solidFill>
              </a:rPr>
              <a:t>Большие очереди, в том числе, из-за пациентов которые рано приходят на прием или опаздывают.</a:t>
            </a:r>
            <a:r>
              <a:rPr lang="ru" sz="1600">
                <a:solidFill>
                  <a:srgbClr val="002060"/>
                </a:solidFill>
              </a:rPr>
              <a:t> </a:t>
            </a:r>
            <a:endParaRPr sz="1600">
              <a:solidFill>
                <a:srgbClr val="002060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345825" y="3054275"/>
            <a:ext cx="6087900" cy="1879200"/>
          </a:xfrm>
          <a:prstGeom prst="flowChartAlternateProcess">
            <a:avLst/>
          </a:prstGeom>
          <a:solidFill>
            <a:srgbClr val="B6DDE7">
              <a:alpha val="67060"/>
            </a:srgbClr>
          </a:solidFill>
          <a:ln cap="flat" cmpd="sng" w="28575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 sz="1600">
                <a:solidFill>
                  <a:srgbClr val="002060"/>
                </a:solidFill>
              </a:rPr>
              <a:t>Не дозвонится в колл-центр;</a:t>
            </a:r>
            <a:endParaRPr sz="1600"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 sz="1600">
                <a:solidFill>
                  <a:srgbClr val="002060"/>
                </a:solidFill>
              </a:rPr>
              <a:t>Прохождение диспансеризации занимает длительное время;</a:t>
            </a:r>
            <a:endParaRPr sz="1600"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 sz="1600">
                <a:solidFill>
                  <a:srgbClr val="002060"/>
                </a:solidFill>
              </a:rPr>
              <a:t>Не хватает номерков к узким специалистам;</a:t>
            </a:r>
            <a:endParaRPr sz="1600"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 sz="1600">
                <a:solidFill>
                  <a:srgbClr val="002060"/>
                </a:solidFill>
              </a:rPr>
              <a:t>Длительное ожидание в процедурный кабинет</a:t>
            </a:r>
            <a:endParaRPr sz="1600">
              <a:solidFill>
                <a:srgbClr val="002060"/>
              </a:solidFill>
            </a:endParaRPr>
          </a:p>
          <a:p>
            <a: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●"/>
            </a:pPr>
            <a:r>
              <a:rPr lang="ru" sz="1600">
                <a:solidFill>
                  <a:srgbClr val="002060"/>
                </a:solidFill>
              </a:rPr>
              <a:t>Сложно записаться на прием</a:t>
            </a:r>
            <a:endParaRPr sz="1600">
              <a:solidFill>
                <a:srgbClr val="002060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3884980" y="218113"/>
            <a:ext cx="471946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Сводный  анализ  проблем</a:t>
            </a:r>
            <a:endParaRPr b="1" sz="22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243550" y="1168450"/>
            <a:ext cx="4812900" cy="3333600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Организован сбор проблем и предложений от сотрудников и пациентов;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Проведено анкетирование пациентов и сотрудников;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Проанализированы поступающие в региональный центр и МО жалобы от населения;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Поиск корневых причин при помощи инструмента 5 почему;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 Построение диаграмм для графического отражения зависимости распределения проблем.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790407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51520" y="897564"/>
            <a:ext cx="8463884" cy="70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akc.ru/upload/medialibrary/72c/72ce35d8bcd53fc80fd5634cc5d3ac9a.jpg" id="333" name="Shape 3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8864" y="14013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1224" y="30612"/>
            <a:ext cx="494800" cy="56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7">
            <a:alphaModFix/>
          </a:blip>
          <a:srcRect b="27393" l="18899" r="45346" t="48454"/>
          <a:stretch/>
        </p:blipFill>
        <p:spPr>
          <a:xfrm>
            <a:off x="5148400" y="2039225"/>
            <a:ext cx="3475051" cy="159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-396552" y="1091072"/>
            <a:ext cx="9518848" cy="56257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accent1">
                <a:alpha val="4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321773" y="98596"/>
            <a:ext cx="464271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Определение основных показателей проекта</a:t>
            </a:r>
            <a:endParaRPr b="1" sz="22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0" y="790407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akc.ru/upload/medialibrary/72c/72ce35d8bcd53fc80fd5634cc5d3ac9a.jpg" id="349" name="Shape 3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7664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3049" y="30612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1" name="Shape 351"/>
          <p:cNvGraphicFramePr/>
          <p:nvPr/>
        </p:nvGraphicFramePr>
        <p:xfrm>
          <a:off x="596525" y="109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{7D5B6AD2-4054-4DCB-9103-1C075CCAA55E}</a:tableStyleId>
              </a:tblPr>
              <a:tblGrid>
                <a:gridCol w="3882850"/>
                <a:gridCol w="3882850"/>
              </a:tblGrid>
              <a:tr h="42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ru" sz="1200">
                          <a:solidFill>
                            <a:srgbClr val="002060"/>
                          </a:solidFill>
                        </a:rPr>
                        <a:t>Наименование показателя    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ru" sz="1200">
                          <a:solidFill>
                            <a:srgbClr val="002060"/>
                          </a:solidFill>
                        </a:rPr>
                        <a:t>Достижимый целевой показатель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4153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Удовлетворенность качеством бесплатной медицинской помощи, получаемой в поликлинике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70%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38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Сокращение среднего срока прохождения первого этапа диспансеризации  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В 2 раза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11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Увеличение времени работы врача непосредственно с пациентом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В 2 раза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5238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Сокращение времени пребывания в поликлинике за счет сокращения обращений в регистратуру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В 2 раза</a:t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58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Увеличение эффективности работы call-центра (уровень обслуживания)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В 2 раза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343675" y="87476"/>
            <a:ext cx="5293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Направление №1  </a:t>
            </a:r>
            <a:r>
              <a:rPr b="1" lang="ru">
                <a:solidFill>
                  <a:schemeClr val="dk1"/>
                </a:solidFill>
              </a:rPr>
              <a:t>Оптимизация работы процедурного кабинета и  процесса забора крови</a:t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362" name="Shape 3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4" name="Shape 364"/>
          <p:cNvGraphicFramePr/>
          <p:nvPr/>
        </p:nvGraphicFramePr>
        <p:xfrm>
          <a:off x="169612" y="1059582"/>
          <a:ext cx="3000000" cy="3000000"/>
        </p:xfrm>
        <a:graphic>
          <a:graphicData uri="http://schemas.openxmlformats.org/drawingml/2006/table">
            <a:tbl>
              <a:tblPr bandCol="1" firstRow="1">
                <a:noFill/>
                <a:tableStyleId>{0C2DD6EC-9C1B-465D-90B4-0E62DC8B1864}</a:tableStyleId>
              </a:tblPr>
              <a:tblGrid>
                <a:gridCol w="2869300"/>
                <a:gridCol w="2869300"/>
                <a:gridCol w="2629550"/>
              </a:tblGrid>
              <a:tr h="615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ПРОБЛЕМА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B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Мероприятия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 для решения проблемы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B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ИТОГИ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B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1.Временные потери нахождение пациента в процедурном кабинете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1.Проведение хронометража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2. Составление диаграмм “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спагетти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2.Организация дополнительного процедурного кабинета (разделение потоков – больные, здоровые пациенты).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7780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ремя нахождения пациента в кабинете: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10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Было 15 минут, Стало 3 минуты</a:t>
                      </a:r>
                      <a:endParaRPr b="1" i="1" sz="1000" u="sng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972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2.Временные потери при перемещении процедурной медсестры во время работы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1.Проведение картирования по перемещению процедурной медсестры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2.Проведение анализа перемещения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Ранее перемещение одной медсестры по кабинету (регистрация+забор крови) за 4 часа – 450 метров,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Сейчас – 5 метров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3851920" y="96620"/>
            <a:ext cx="492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Оптимизация диспансеризации, профилактических медицинских осмотров.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375" name="Shape 3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21349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7" name="Shape 377"/>
          <p:cNvGraphicFramePr/>
          <p:nvPr/>
        </p:nvGraphicFramePr>
        <p:xfrm>
          <a:off x="243550" y="10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{A40FE519-BB66-4EB8-8309-9E0CB12553F4}</a:tableStyleId>
              </a:tblPr>
              <a:tblGrid>
                <a:gridCol w="2615825"/>
                <a:gridCol w="2971150"/>
                <a:gridCol w="2756950"/>
              </a:tblGrid>
              <a:tr h="611625"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ПРОБЛЕМА</a:t>
                      </a:r>
                      <a:endParaRPr b="1" sz="1000"/>
                    </a:p>
                  </a:txBody>
                  <a:tcPr marT="61600" marB="45725" marR="91450" marL="91450" anchor="ctr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Мероприятия для решения проблемы</a:t>
                      </a:r>
                      <a:endParaRPr b="1" sz="1000"/>
                    </a:p>
                  </a:txBody>
                  <a:tcPr marT="61600" marB="45725" marR="91450" marL="91450" anchor="ctr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ИТОГИ</a:t>
                      </a:r>
                      <a:endParaRPr b="1" sz="1000"/>
                    </a:p>
                  </a:txBody>
                  <a:tcPr marT="61600" marB="45725" marR="91450" marL="91450" anchor="ctr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662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Недостаточная информация по диспансеризации для пациентов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Увеличение доступности информации по диспансеризации через интернет, СМИ, плакаты, листовки, смс, консультация при любых обращениях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Увеличение количества граждан, желающих пройти диспансеризацию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75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Большое количество направлений, заполняемых вручную</a:t>
                      </a:r>
                      <a:endParaRPr sz="1000"/>
                    </a:p>
                  </a:txBody>
                  <a:tcPr marT="34300" marB="34300" marR="91450" marL="91450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Создание базы данных по диспансеризации</a:t>
                      </a:r>
                      <a:endParaRPr sz="1000"/>
                    </a:p>
                  </a:txBody>
                  <a:tcPr marT="34300" marB="34300" marR="91450" marL="91450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Разработка базы данных. Сокращение времени выписки анализов медицинской сестрой</a:t>
                      </a:r>
                      <a:endParaRPr sz="1000"/>
                    </a:p>
                  </a:txBody>
                  <a:tcPr marT="34300" marB="34300" marR="91450" marL="91450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85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Длительный путь пациента между кабинетами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Сгруппировать кабинеты на одном этаже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Уменьшение пути между кабинетами во время обследования и минимизирование времени </a:t>
                      </a:r>
                      <a:r>
                        <a:rPr lang="ru" sz="1000"/>
                        <a:t>пребывания</a:t>
                      </a:r>
                      <a:r>
                        <a:rPr lang="ru" sz="1000"/>
                        <a:t> пациента в больнице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85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Маломобильные пациенты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Создание выездных бригад по обслуживанию маломобильных пациентов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Увеличение доступности первичной медико-санитарной помощи маломобильным группам пациентов. </a:t>
                      </a:r>
                      <a:endParaRPr sz="10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3419872" y="87474"/>
            <a:ext cx="529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Оптимизация</a:t>
            </a:r>
            <a:r>
              <a:rPr b="1" lang="ru"/>
              <a:t> диспансеризации, профилактических медицинских осмотров</a:t>
            </a:r>
            <a:r>
              <a:rPr b="1" lang="ru"/>
              <a:t>, «было-стало»</a:t>
            </a:r>
            <a:endParaRPr b="1"/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388" name="Shape 3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5351" y="916350"/>
            <a:ext cx="2708425" cy="19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125" y="1429275"/>
            <a:ext cx="2312825" cy="28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 rotWithShape="1">
          <a:blip r:embed="rId9">
            <a:alphaModFix/>
          </a:blip>
          <a:srcRect b="0" l="9049" r="0" t="0"/>
          <a:stretch/>
        </p:blipFill>
        <p:spPr>
          <a:xfrm>
            <a:off x="4776687" y="2975075"/>
            <a:ext cx="3125750" cy="19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3310550" y="1582950"/>
            <a:ext cx="906300" cy="7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310550" y="3282000"/>
            <a:ext cx="906300" cy="7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3851920" y="96620"/>
            <a:ext cx="492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Организация работы прививочного кабинета.</a:t>
            </a:r>
            <a:r>
              <a:rPr b="1" lang="ru">
                <a:latin typeface="Arial"/>
                <a:ea typeface="Arial"/>
                <a:cs typeface="Arial"/>
                <a:sym typeface="Arial"/>
              </a:rPr>
              <a:t>     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"/>
              <a:t>А</a:t>
            </a:r>
            <a:r>
              <a:rPr b="1" lang="ru">
                <a:latin typeface="Arial"/>
                <a:ea typeface="Arial"/>
                <a:cs typeface="Arial"/>
                <a:sym typeface="Arial"/>
              </a:rPr>
              <a:t>лгоритм решения проблем.</a:t>
            </a:r>
            <a:endParaRPr b="1"/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Shape 408"/>
          <p:cNvGraphicFramePr/>
          <p:nvPr/>
        </p:nvGraphicFramePr>
        <p:xfrm>
          <a:off x="135137" y="1077382"/>
          <a:ext cx="3000000" cy="3000000"/>
        </p:xfrm>
        <a:graphic>
          <a:graphicData uri="http://schemas.openxmlformats.org/drawingml/2006/table">
            <a:tbl>
              <a:tblPr bandCol="1" firstRow="1">
                <a:noFill/>
                <a:tableStyleId>{0C2DD6EC-9C1B-465D-90B4-0E62DC8B1864}</a:tableStyleId>
              </a:tblPr>
              <a:tblGrid>
                <a:gridCol w="2405125"/>
                <a:gridCol w="2807975"/>
                <a:gridCol w="3282325"/>
              </a:tblGrid>
              <a:tr h="5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ПРОБЛЕМА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Мероприятия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 для решения проблемы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ИТОГИ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</a:tr>
              <a:tr h="584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Пересечение потоков больных и здоровых детей;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Разделение потоков на больных и здоровых детей (2 входа);</a:t>
                      </a:r>
                      <a:b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Потоки здоровых и больных детей не пересекаются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времени работы кабинета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дополнительного рабочего места. 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инструментов бережливого производства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Н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енормированное количество пациентов;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системы талонов;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Р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азработка и внедрение электронной базы данных;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Прием пациентов по талонам.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Равномерное распределение потока пациентов.Снижение нагрузки на прививочный кабинет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  <a:tr h="67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Д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ублирующие бумажные журналы;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недрение системы 5с в работу кабинетов.</a:t>
                      </a:r>
                      <a:b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Бумажные журналы переведены в электронный вариант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descr="http://www.makc.ru/upload/medialibrary/72c/72ce35d8bcd53fc80fd5634cc5d3ac9a.jpg" id="409" name="Shape 4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21349"/>
            <a:ext cx="494800" cy="5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3851920" y="96620"/>
            <a:ext cx="492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>
                <a:solidFill>
                  <a:schemeClr val="dk1"/>
                </a:solidFill>
              </a:rPr>
              <a:t>Оптимизация записи на прием к специалистам.</a:t>
            </a: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">
                <a:solidFill>
                  <a:srgbClr val="002060"/>
                </a:solidFill>
              </a:rPr>
              <a:t>А</a:t>
            </a: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лгоритм решения проблем</a:t>
            </a:r>
            <a:endParaRPr b="1"/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421" name="Shape 4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21349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3" name="Shape 423"/>
          <p:cNvGraphicFramePr/>
          <p:nvPr/>
        </p:nvGraphicFramePr>
        <p:xfrm>
          <a:off x="243550" y="10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{A40FE519-BB66-4EB8-8309-9E0CB12553F4}</a:tableStyleId>
              </a:tblPr>
              <a:tblGrid>
                <a:gridCol w="2615825"/>
                <a:gridCol w="2971150"/>
                <a:gridCol w="2756950"/>
              </a:tblGrid>
              <a:tr h="496525"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/>
                        <a:t>ПРОБЛЕМА</a:t>
                      </a:r>
                      <a:endParaRPr b="1" sz="9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/>
                        <a:t>Мероприятия для решения проблемы</a:t>
                      </a:r>
                      <a:endParaRPr b="1" sz="9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/>
                        <a:t>ИТОГИ</a:t>
                      </a:r>
                      <a:endParaRPr b="1" sz="9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44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Длительное ожидание в очереди в регистратуру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1.Создание контакт-центра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2.Введение должности оператора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Время ожидания в очереди в регистратуру уменьшилось в 3 раза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6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Длительный срок ожидания для записи к врачу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1. Создание контакт-центра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2. Перераспределение свободных талонов в пользу контакт-центра, интернет, инфоматов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Уменьшен срок ожидания к врачу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Увеличено число талонов на 10-14 дней вперед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510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Недостаточное число талонов в интернете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1.Перераспределение свободных талонов в пользу контакт-центра, интернет, инфоматов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Увеличение числа свободных для предварительной записи  талонов на 10-14 дней вперед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3851920" y="96620"/>
            <a:ext cx="492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>
                <a:solidFill>
                  <a:schemeClr val="dk1"/>
                </a:solidFill>
              </a:rPr>
              <a:t>Оптимизация выписки льготных рецептов</a:t>
            </a:r>
            <a:r>
              <a:rPr b="1" lang="ru">
                <a:solidFill>
                  <a:srgbClr val="002060"/>
                </a:solidFill>
              </a:rPr>
              <a:t>.</a:t>
            </a: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/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436" name="Shape 4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21349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8" name="Shape 438"/>
          <p:cNvGraphicFramePr/>
          <p:nvPr/>
        </p:nvGraphicFramePr>
        <p:xfrm>
          <a:off x="214100" y="9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{A40FE519-BB66-4EB8-8309-9E0CB12553F4}</a:tableStyleId>
              </a:tblPr>
              <a:tblGrid>
                <a:gridCol w="2615825"/>
                <a:gridCol w="2971150"/>
                <a:gridCol w="2756950"/>
              </a:tblGrid>
              <a:tr h="438975"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ПРОБЛЕМА</a:t>
                      </a:r>
                      <a:endParaRPr b="1"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Мероприятия для решения проблемы</a:t>
                      </a:r>
                      <a:endParaRPr b="1"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700" rtl="0" algn="ctr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ИТОГИ</a:t>
                      </a:r>
                      <a:endParaRPr b="1"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945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Наличие\отсутствие лекарственных препаратов приходится проверять по списку</a:t>
                      </a:r>
                      <a:endParaRPr sz="1000"/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Покупка и установка программного обеспечения, позволяющего отслеживать наличие препаратов в режиме реального времени и выписывать рецепты</a:t>
                      </a:r>
                      <a:endParaRPr sz="1000"/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В процессе решения</a:t>
                      </a:r>
                      <a:endParaRPr sz="1000"/>
                    </a:p>
                  </a:txBody>
                  <a:tcPr marT="45725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1122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Пациенты возвращаются в кабинет с напечатанным рецептом для подписи, нарушая прием следующих больных.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Установка имеющегося программного обеспечения по выписке льготных рецептов на ПК лечащих врачей. Обучение врачей выписке рецептов.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Сокращение количества перемещений до 2: кабинет лечащего врача – кабинет врачебной комиссии.</a:t>
                      </a:r>
                      <a:endParaRPr sz="10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Сокращение времени пребывания пациента в поликлинике.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1028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Количество перемещений при получении льготного рецепта по поликлинике составляет от 3 до 4, посещение кабинетов сопряжено с ожиданием в живой очереди.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Установка имеющегося программного обеспечения по выписке льготных рецептов на ПК лечащих врачей. Обучение врачей выписке рецептов.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Пациенты сразу получают рецепт с подписью врача.</a:t>
                      </a:r>
                      <a:endParaRPr sz="10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Сокращение времени пребывания пациента в поликлинике.</a:t>
                      </a:r>
                      <a:endParaRPr sz="1000"/>
                    </a:p>
                  </a:txBody>
                  <a:tcPr marT="6160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642910" y="4105619"/>
            <a:ext cx="8229600" cy="48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br>
              <a:rPr b="0" i="0"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4" name="Shape 444"/>
          <p:cNvGrpSpPr/>
          <p:nvPr/>
        </p:nvGrpSpPr>
        <p:grpSpPr>
          <a:xfrm>
            <a:off x="-3074425" y="161226"/>
            <a:ext cx="11748215" cy="5348288"/>
            <a:chOff x="-5990241" y="-916622"/>
            <a:chExt cx="11748215" cy="7131051"/>
          </a:xfrm>
        </p:grpSpPr>
        <p:sp>
          <p:nvSpPr>
            <p:cNvPr id="445" name="Shape 445"/>
            <p:cNvSpPr/>
            <p:nvPr/>
          </p:nvSpPr>
          <p:spPr>
            <a:xfrm>
              <a:off x="-5990241" y="-916622"/>
              <a:ext cx="7131051" cy="7131051"/>
            </a:xfrm>
            <a:prstGeom prst="blockArc">
              <a:avLst>
                <a:gd fmla="val 18900000" name="adj1"/>
                <a:gd fmla="val 2700000" name="adj2"/>
                <a:gd fmla="val 303" name="adj3"/>
              </a:avLst>
            </a:prstGeom>
            <a:noFill/>
            <a:ln cap="flat" cmpd="sng" w="25400">
              <a:solidFill>
                <a:srgbClr val="1539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46" name="Shape 446"/>
            <p:cNvSpPr/>
            <p:nvPr/>
          </p:nvSpPr>
          <p:spPr>
            <a:xfrm>
              <a:off x="498549" y="331006"/>
              <a:ext cx="5259425" cy="662437"/>
            </a:xfrm>
            <a:prstGeom prst="rect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498549" y="331006"/>
              <a:ext cx="5259425" cy="662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5258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/>
                <a:t>Оптимизация работы регистратуры (первичное обращение)</a:t>
              </a:r>
              <a:endParaRPr b="1" sz="1200"/>
            </a:p>
          </p:txBody>
        </p:sp>
        <p:sp>
          <p:nvSpPr>
            <p:cNvPr id="448" name="Shape 448"/>
            <p:cNvSpPr/>
            <p:nvPr/>
          </p:nvSpPr>
          <p:spPr>
            <a:xfrm>
              <a:off x="57523" y="300104"/>
              <a:ext cx="828047" cy="828047"/>
            </a:xfrm>
            <a:prstGeom prst="ellipse">
              <a:avLst/>
            </a:prstGeom>
            <a:solidFill>
              <a:srgbClr val="B6DDE7"/>
            </a:soli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49" name="Shape 449"/>
            <p:cNvSpPr/>
            <p:nvPr/>
          </p:nvSpPr>
          <p:spPr>
            <a:xfrm>
              <a:off x="973232" y="1324345"/>
              <a:ext cx="4784741" cy="662437"/>
            </a:xfrm>
            <a:prstGeom prst="rect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973232" y="1324345"/>
              <a:ext cx="4784741" cy="662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25800" spcFirstLastPara="1" rIns="40625" wrap="square" tIns="406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ru" sz="1200">
                  <a:solidFill>
                    <a:schemeClr val="dk1"/>
                  </a:solidFill>
                </a:rPr>
                <a:t>Организация работы процедурного кабинета.</a:t>
              </a:r>
              <a:endParaRPr b="1" sz="1200"/>
            </a:p>
          </p:txBody>
        </p:sp>
        <p:sp>
          <p:nvSpPr>
            <p:cNvPr id="451" name="Shape 451"/>
            <p:cNvSpPr/>
            <p:nvPr/>
          </p:nvSpPr>
          <p:spPr>
            <a:xfrm>
              <a:off x="559209" y="1241540"/>
              <a:ext cx="828047" cy="828047"/>
            </a:xfrm>
            <a:prstGeom prst="ellipse">
              <a:avLst/>
            </a:prstGeom>
            <a:solidFill>
              <a:srgbClr val="B6DDE7"/>
            </a:soli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2" name="Shape 452"/>
            <p:cNvSpPr/>
            <p:nvPr/>
          </p:nvSpPr>
          <p:spPr>
            <a:xfrm>
              <a:off x="1118922" y="2156364"/>
              <a:ext cx="4639052" cy="985077"/>
            </a:xfrm>
            <a:prstGeom prst="rect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1118922" y="2156364"/>
              <a:ext cx="4639052" cy="98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2580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dk1"/>
                  </a:solidFill>
                </a:rPr>
                <a:t>Организация диспансеризации, профилактических медицинских осмотров.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704898" y="2234879"/>
              <a:ext cx="828047" cy="828047"/>
            </a:xfrm>
            <a:prstGeom prst="ellipse">
              <a:avLst/>
            </a:prstGeom>
            <a:solidFill>
              <a:srgbClr val="B6DDE7"/>
            </a:soli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5" name="Shape 455"/>
            <p:cNvSpPr/>
            <p:nvPr/>
          </p:nvSpPr>
          <p:spPr>
            <a:xfrm>
              <a:off x="973232" y="3311022"/>
              <a:ext cx="4784741" cy="662437"/>
            </a:xfrm>
            <a:prstGeom prst="rect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6" name="Shape 456"/>
            <p:cNvSpPr txBox="1"/>
            <p:nvPr/>
          </p:nvSpPr>
          <p:spPr>
            <a:xfrm>
              <a:off x="973232" y="3311022"/>
              <a:ext cx="4784741" cy="662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2580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dk1"/>
                  </a:solidFill>
                </a:rPr>
                <a:t>Организация работы прививочного кабинета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559209" y="3228218"/>
              <a:ext cx="828047" cy="828047"/>
            </a:xfrm>
            <a:prstGeom prst="ellipse">
              <a:avLst/>
            </a:prstGeom>
            <a:solidFill>
              <a:srgbClr val="B6DDE7"/>
            </a:soli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8" name="Shape 458"/>
            <p:cNvSpPr/>
            <p:nvPr/>
          </p:nvSpPr>
          <p:spPr>
            <a:xfrm>
              <a:off x="498549" y="4304361"/>
              <a:ext cx="5259425" cy="662437"/>
            </a:xfrm>
            <a:prstGeom prst="rect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498549" y="4304361"/>
              <a:ext cx="5259425" cy="662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2580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chemeClr val="dk1"/>
                  </a:solidFill>
                </a:rPr>
                <a:t>Оптимизация выписки льготных рецептов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84525" y="4221556"/>
              <a:ext cx="828047" cy="828047"/>
            </a:xfrm>
            <a:prstGeom prst="ellipse">
              <a:avLst/>
            </a:prstGeom>
            <a:solidFill>
              <a:srgbClr val="B6DDE7"/>
            </a:solidFill>
            <a:ln cap="flat" cmpd="sng" w="9525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/>
            </a:p>
          </p:txBody>
        </p:sp>
      </p:grpSp>
      <p:sp>
        <p:nvSpPr>
          <p:cNvPr id="461" name="Shape 461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0" y="681540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3707904" y="46652"/>
            <a:ext cx="498755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Промежуточные итоги, I квартал 2018 года</a:t>
            </a:r>
            <a:endParaRPr/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/>
          <p:nvPr/>
        </p:nvSpPr>
        <p:spPr>
          <a:xfrm>
            <a:off x="258856" y="1073771"/>
            <a:ext cx="2481898" cy="661439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Arial"/>
                <a:ea typeface="Arial"/>
                <a:cs typeface="Arial"/>
                <a:sym typeface="Arial"/>
              </a:rPr>
              <a:t>в 3 раза (до 5 мин)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3131840" y="1107055"/>
            <a:ext cx="576064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3607151" y="1825356"/>
            <a:ext cx="57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3772638" y="2551810"/>
            <a:ext cx="57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3607146" y="3278257"/>
            <a:ext cx="57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3131840" y="4033694"/>
            <a:ext cx="57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58856" y="3222476"/>
            <a:ext cx="2481898" cy="608824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в</a:t>
            </a:r>
            <a:r>
              <a:rPr b="1" lang="ru" sz="1200">
                <a:solidFill>
                  <a:schemeClr val="dk1"/>
                </a:solidFill>
              </a:rPr>
              <a:t> процессе оптимизации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51520" y="3975906"/>
            <a:ext cx="2481898" cy="611920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</a:rPr>
              <a:t>в процессе оптимизации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62815" y="1863962"/>
            <a:ext cx="2481898" cy="608824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</a:rPr>
              <a:t>в 3 раза(3 мин)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288967" y="2601538"/>
            <a:ext cx="2481898" cy="512288"/>
          </a:xfrm>
          <a:prstGeom prst="rect">
            <a:avLst/>
          </a:pr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</a:rPr>
              <a:t>в процессе оптимизации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descr="http://www.makc.ru/upload/medialibrary/72c/72ce35d8bcd53fc80fd5634cc5d3ac9a.jpg" id="477" name="Shape 4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8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/>
        </p:nvSpPr>
        <p:spPr>
          <a:xfrm>
            <a:off x="323528" y="4677984"/>
            <a:ext cx="79208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Shape 4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2287" y="52049"/>
            <a:ext cx="494800" cy="5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765900" y="354080"/>
            <a:ext cx="7772400" cy="7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365760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Ленинградская область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4618475" y="1094000"/>
            <a:ext cx="43233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Медицинских организаций,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оказывающих первичную медико-санитарную помощь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Учреждения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оказывает амбулаторно-поликлиническую помощь населению Ленинградской области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Трехуровневая система оказания медицинской помощи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Медицинские организации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уровня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больницы и поликлиники, оказывающие первичную медико-санитарную помощь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Медицинские организации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уровня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межтерриториальные центры на базе областных больниц, оказывающее специализированную и высокотехнологичную медицинскую помощь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Медицинские организации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уровня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областные центры, оказывающие специализированную и высокотехнологичную медицинскую помощь.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01" y="95743"/>
            <a:ext cx="729635" cy="65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003" y="209906"/>
            <a:ext cx="567386" cy="540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146" name="Shape 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4748" y="209911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7973" y="219125"/>
            <a:ext cx="455775" cy="52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400" y="1094000"/>
            <a:ext cx="4381075" cy="300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685800" y="4207200"/>
            <a:ext cx="3123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1 813 816 человека</a:t>
            </a:r>
            <a:endParaRPr sz="2400"/>
          </a:p>
        </p:txBody>
      </p:sp>
      <p:sp>
        <p:nvSpPr>
          <p:cNvPr id="150" name="Shape 150"/>
          <p:cNvSpPr txBox="1"/>
          <p:nvPr/>
        </p:nvSpPr>
        <p:spPr>
          <a:xfrm>
            <a:off x="213575" y="4618475"/>
            <a:ext cx="4262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Численность населения Ленинградской области на 1 января 2018 года. </a:t>
            </a:r>
            <a:endParaRPr sz="1100"/>
          </a:p>
        </p:txBody>
      </p:sp>
      <p:sp>
        <p:nvSpPr>
          <p:cNvPr id="151" name="Shape 151"/>
          <p:cNvSpPr/>
          <p:nvPr/>
        </p:nvSpPr>
        <p:spPr>
          <a:xfrm>
            <a:off x="4767200" y="1168425"/>
            <a:ext cx="641700" cy="3444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64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767200" y="1726200"/>
            <a:ext cx="641700" cy="3471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179512" y="843558"/>
            <a:ext cx="8640900" cy="6342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3425729" y="87474"/>
            <a:ext cx="553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Информатизация</a:t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0" y="736401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87474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491" name="Shape 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7664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/>
        </p:nvSpPr>
        <p:spPr>
          <a:xfrm>
            <a:off x="251525" y="960250"/>
            <a:ext cx="8280900" cy="3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И</a:t>
            </a:r>
            <a:r>
              <a:rPr b="1" lang="ru">
                <a:solidFill>
                  <a:schemeClr val="dk1"/>
                </a:solidFill>
              </a:rPr>
              <a:t>нформатизация пилотных организации в рамках проекта.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Shape 4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449" y="53424"/>
            <a:ext cx="494800" cy="566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4" name="Shape 494"/>
          <p:cNvGraphicFramePr/>
          <p:nvPr/>
        </p:nvGraphicFramePr>
        <p:xfrm>
          <a:off x="333799" y="1389307"/>
          <a:ext cx="3000000" cy="3000000"/>
        </p:xfrm>
        <a:graphic>
          <a:graphicData uri="http://schemas.openxmlformats.org/drawingml/2006/table">
            <a:tbl>
              <a:tblPr bandCol="1" firstRow="1">
                <a:noFill/>
                <a:tableStyleId>{0C2DD6EC-9C1B-465D-90B4-0E62DC8B1864}</a:tableStyleId>
              </a:tblPr>
              <a:tblGrid>
                <a:gridCol w="1676625"/>
                <a:gridCol w="1728950"/>
                <a:gridCol w="1261250"/>
                <a:gridCol w="1239600"/>
                <a:gridCol w="1138950"/>
                <a:gridCol w="1071000"/>
              </a:tblGrid>
              <a:tr h="2697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Направление проекта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Мероприятия по информатизации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Было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Стало</a:t>
                      </a:r>
                      <a:endParaRPr sz="1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 hMerge="1"/>
              </a:tr>
              <a:tr h="2942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Время цикла (ВЦ), сек.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Время создания ценности  (ВСЦ), сек.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Время цикла (ВЦ), сек.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Время создания ценности  (ВСЦ), сек.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Оптимизация процедурного кабинета и  процесса забора крови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 систем МИС, ЛИС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4980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720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3360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720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Оптимизация диспансеризации, профилактических медицинских осмотров.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 м</a:t>
                      </a: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одуля «Диспансеризация»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6801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1224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2820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1239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Оптимизация работы прививочного кабинета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 систем МИС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9660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2700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3600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2580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Оптимизация записи на первичный прием к специалистам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Мини-АТС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47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Оптимизация выписки льготных рецептов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 систем МИС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rgbClr val="9BBB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642910" y="4105619"/>
            <a:ext cx="8229600" cy="48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br>
              <a:rPr b="0" i="0"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0" y="681540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3491880" y="195486"/>
            <a:ext cx="523221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Информационная кампания  </a:t>
            </a:r>
            <a:endParaRPr/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506" name="Shape 5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21362"/>
            <a:ext cx="494800" cy="56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 rotWithShape="1">
          <a:blip r:embed="rId7">
            <a:alphaModFix/>
          </a:blip>
          <a:srcRect b="9331" l="6024" r="7909" t="8451"/>
          <a:stretch/>
        </p:blipFill>
        <p:spPr>
          <a:xfrm>
            <a:off x="4157750" y="2534888"/>
            <a:ext cx="4148226" cy="247663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940000" dist="180975">
              <a:srgbClr val="000000">
                <a:alpha val="50000"/>
              </a:srgbClr>
            </a:outerShdw>
          </a:effectLst>
        </p:spPr>
      </p:pic>
      <p:pic>
        <p:nvPicPr>
          <p:cNvPr id="509" name="Shape 509"/>
          <p:cNvPicPr preferRelativeResize="0"/>
          <p:nvPr/>
        </p:nvPicPr>
        <p:blipFill rotWithShape="1">
          <a:blip r:embed="rId8">
            <a:alphaModFix/>
          </a:blip>
          <a:srcRect b="11308" l="14960" r="14967" t="7568"/>
          <a:stretch/>
        </p:blipFill>
        <p:spPr>
          <a:xfrm>
            <a:off x="320250" y="982100"/>
            <a:ext cx="4006148" cy="26600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10260000" dist="1809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/>
        </p:nvSpPr>
        <p:spPr>
          <a:xfrm>
            <a:off x="642910" y="4105619"/>
            <a:ext cx="82296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br>
              <a:rPr b="0" i="0"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8929686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715404" y="0"/>
            <a:ext cx="214200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0" y="681540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3254245" y="195475"/>
            <a:ext cx="578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ПРИМЕНЕНИЕ ТЕХНОЛОГИИ «СТАНДАРТИЗАЦИЯ»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521" name="Shape 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888" y="1160354"/>
            <a:ext cx="3765335" cy="28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2375" y="951625"/>
            <a:ext cx="2593850" cy="38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0" y="681540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3454134" y="141480"/>
            <a:ext cx="53133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План работы на II квартал 2018 года </a:t>
            </a:r>
            <a:endParaRPr/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535" name="Shape 5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/>
        </p:nvSpPr>
        <p:spPr>
          <a:xfrm>
            <a:off x="375875" y="1005600"/>
            <a:ext cx="78339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Сопровождение проектов (Кайзен)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Координация деятельности медицинских организаций в рамках реализации приоритетного проекта “Создание новой модели медицинской организации, оказывающей первичную медико-санитарную помощь”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Проведение обучающих мероприятий;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Работа со СМИ, общественными организациями по популяризации проекта;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Внедрение стандартов(СОПЫ, чек-листы)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Внедрение автоматизированных систем контроля целевых показателей по проекту;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Мониторинг текущего состояния работы регистратур посредством видеонаблюдения;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 Тиражирование лучших практик.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0" y="681540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4067944" y="87474"/>
            <a:ext cx="462751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Вопросы и предложения по реализации проекта</a:t>
            </a:r>
            <a:endParaRPr sz="1800"/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548" name="Shape 5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49" y="48562"/>
            <a:ext cx="494800" cy="56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243550" y="1483700"/>
            <a:ext cx="83025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Обучение инструментам Бережливого производства.</a:t>
            </a:r>
            <a:endParaRPr/>
          </a:p>
        </p:txBody>
      </p:sp>
      <p:pic>
        <p:nvPicPr>
          <p:cNvPr id="551" name="Shape 5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3100" y="1579289"/>
            <a:ext cx="2840300" cy="19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30475" y="2753350"/>
            <a:ext cx="2881197" cy="192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925" y="2048574"/>
            <a:ext cx="1846173" cy="27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0" y="862720"/>
            <a:ext cx="8748464" cy="1800493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Комитета по здравоохранению Ленинградской области</a:t>
            </a:r>
            <a:br>
              <a:rPr b="1" lang="ru" sz="2000">
                <a:solidFill>
                  <a:schemeClr val="dk1"/>
                </a:solidFill>
              </a:rPr>
            </a:b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8715404" y="0"/>
            <a:ext cx="214282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8929718" y="0"/>
            <a:ext cx="214282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563" name="Shape 5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8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6174" y="48562"/>
            <a:ext cx="494800" cy="5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681540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Shape 160"/>
          <p:cNvGrpSpPr/>
          <p:nvPr/>
        </p:nvGrpSpPr>
        <p:grpSpPr>
          <a:xfrm>
            <a:off x="368134" y="953313"/>
            <a:ext cx="8099216" cy="3964482"/>
            <a:chOff x="0" y="1628"/>
            <a:chExt cx="8099216" cy="5322166"/>
          </a:xfrm>
        </p:grpSpPr>
        <p:sp>
          <p:nvSpPr>
            <p:cNvPr id="161" name="Shape 161"/>
            <p:cNvSpPr/>
            <p:nvPr/>
          </p:nvSpPr>
          <p:spPr>
            <a:xfrm rot="10800000">
              <a:off x="520525" y="1628"/>
              <a:ext cx="7483293" cy="1239491"/>
            </a:xfrm>
            <a:prstGeom prst="homePlate">
              <a:avLst>
                <a:gd fmla="val 50000" name="adj"/>
              </a:avLst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1017791" y="258087"/>
              <a:ext cx="6986100" cy="94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70375" spcFirstLastPara="1" rIns="113775" wrap="square" tIns="60950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Распоряжение КЗ ЛО от 18.01.2018 № 10-0 “О создании Регионального центра организации первичной медико-санитарной помощи в Ленинградской области”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88030"/>
              <a:ext cx="1066687" cy="1066687"/>
            </a:xfrm>
            <a:prstGeom prst="ellipse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rot="10800000">
              <a:off x="540252" y="1559534"/>
              <a:ext cx="7443839" cy="1066687"/>
            </a:xfrm>
            <a:prstGeom prst="homePlate">
              <a:avLst>
                <a:gd fmla="val 50000" name="adj"/>
              </a:avLst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1066692" y="1559538"/>
              <a:ext cx="6917400" cy="10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70375" spcFirstLastPara="1" rIns="113775" wrap="square" tIns="60950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Распоряжение КЗ ЛО  от 01.02.2018 № 28-О “О мерах по реализации приоритетного проекта «Создание новой модели медицинской организации оказывающей первичную медико-санитарную помощь»”</a:t>
              </a:r>
              <a:endParaRPr b="1" sz="1600">
                <a:solidFill>
                  <a:schemeClr val="dk1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1559534"/>
              <a:ext cx="1066687" cy="1066687"/>
            </a:xfrm>
            <a:prstGeom prst="ellipse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10800000">
              <a:off x="603397" y="2908207"/>
              <a:ext cx="7443900" cy="1066800"/>
            </a:xfrm>
            <a:prstGeom prst="homePlate">
              <a:avLst>
                <a:gd fmla="val 50000" name="adj"/>
              </a:avLst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1046216" y="2908276"/>
              <a:ext cx="7053000" cy="10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470375" spcFirstLastPara="1" rIns="128000" wrap="square" tIns="6857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Тактический план реализации проекта «Создание новой модели медицинской организации оказывающей первичную медико-санитарную помощь»</a:t>
              </a:r>
              <a:endParaRPr b="1" sz="1800">
                <a:solidFill>
                  <a:schemeClr val="dk1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0" y="2908320"/>
              <a:ext cx="1066800" cy="1066800"/>
            </a:xfrm>
            <a:prstGeom prst="ellipse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10800000">
              <a:off x="603458" y="4257107"/>
              <a:ext cx="7443839" cy="1066687"/>
            </a:xfrm>
            <a:prstGeom prst="homePlate">
              <a:avLst>
                <a:gd fmla="val 50000" name="adj"/>
              </a:avLst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098266" y="4769631"/>
              <a:ext cx="694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470375" spcFirstLastPara="1" rIns="128000" wrap="square" tIns="6857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Дорожная карта проекта</a:t>
              </a:r>
              <a:r>
                <a:rPr b="1" lang="ru" sz="1800">
                  <a:solidFill>
                    <a:schemeClr val="dk1"/>
                  </a:solidFill>
                </a:rPr>
                <a:t> </a:t>
              </a:r>
              <a:r>
                <a:rPr b="1" lang="ru">
                  <a:solidFill>
                    <a:schemeClr val="dk1"/>
                  </a:solidFill>
                </a:rPr>
                <a:t>«Создание новой модели медицинской организации оказывающей первичную медико-санитарную помощь»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4257107"/>
              <a:ext cx="1066687" cy="1066687"/>
            </a:xfrm>
            <a:prstGeom prst="ellipse">
              <a:avLst/>
            </a:prstGeom>
            <a:solidFill>
              <a:srgbClr val="B6DDE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Shape 173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267950" y="82100"/>
            <a:ext cx="5447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Нормативное регулирование 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проекта на  уровне региона</a:t>
            </a:r>
            <a:endParaRPr sz="1800"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40" y="18743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5469" y="14013"/>
            <a:ext cx="471880" cy="5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Shape 183"/>
          <p:cNvGraphicFramePr/>
          <p:nvPr/>
        </p:nvGraphicFramePr>
        <p:xfrm>
          <a:off x="107704" y="110031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{58A79698-6031-4663-A377-1F436DEE6112}</a:tableStyleId>
              </a:tblPr>
              <a:tblGrid>
                <a:gridCol w="235900"/>
                <a:gridCol w="988225"/>
                <a:gridCol w="2664300"/>
                <a:gridCol w="1872200"/>
                <a:gridCol w="1476175"/>
                <a:gridCol w="1335100"/>
              </a:tblGrid>
              <a:tr h="4860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Период  обучения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Организация, проводившая обучение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персонала</a:t>
                      </a:r>
                      <a:endParaRPr b="1" sz="9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сотрудников, прошедших обучение 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 hMerge="1"/>
              </a:tr>
              <a:tr h="245675">
                <a:tc vMerge="1"/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endParaRPr sz="1100"/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>
                          <a:solidFill>
                            <a:schemeClr val="dk1"/>
                          </a:solidFill>
                        </a:rPr>
                        <a:t>%*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3150" marL="63150" anchor="ctr">
                    <a:solidFill>
                      <a:srgbClr val="B6DDE7"/>
                    </a:solidFill>
                  </a:tcPr>
                </a:tc>
              </a:tr>
              <a:tr h="45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14-16.03.2018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IV Научно-практическая лин-конференция “Бережливое мышление.Вопросы смыслообразования и мотивации”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Руководитель РЦ ПМСП, председатель Молодежного совета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</a:tr>
              <a:tr h="541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02.03.2018, 05.04.2018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Обучающий цикл PDCA.</a:t>
                      </a:r>
                      <a:endParaRPr sz="9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Отдел ПСС Северо-Западного банка ПАО Сбербанк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Участники рабочих групп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79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14.02.2018,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10 – 13. 04.2018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 </a:t>
                      </a: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проектному управлению с участием специалистов кафедры социальных технологий института управления Российской Академии народного хозяйства и государственной службы при Президенте РФ.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Руководители и члены рабочих групп.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106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12.04.2018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стандартам организации работы представителями федерального центра организации первичной медико-санитарной помощи в лице руководителя группы Луговской А.А. и менеджера Дашидоржиевой Э.В.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Руководители и члены рабочих групп.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9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70,5</a:t>
                      </a:r>
                      <a:endParaRPr sz="9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3150" marL="631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84" name="Shape 184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4427984" y="214296"/>
            <a:ext cx="428742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Обучение  в  рамках проекта </a:t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0" y="790407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akc.ru/upload/medialibrary/72c/72ce35d8bcd53fc80fd5634cc5d3ac9a.jpg"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3450" y="21338"/>
            <a:ext cx="494800" cy="56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419872" y="155341"/>
            <a:ext cx="52716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Региональная структура проекта</a:t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0" y="736401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87474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Shape 205"/>
          <p:cNvGrpSpPr/>
          <p:nvPr/>
        </p:nvGrpSpPr>
        <p:grpSpPr>
          <a:xfrm>
            <a:off x="2363175" y="1035446"/>
            <a:ext cx="3610319" cy="3047410"/>
            <a:chOff x="1266034" y="786"/>
            <a:chExt cx="3610319" cy="4063213"/>
          </a:xfrm>
        </p:grpSpPr>
        <p:sp>
          <p:nvSpPr>
            <p:cNvPr id="206" name="Shape 206"/>
            <p:cNvSpPr/>
            <p:nvPr/>
          </p:nvSpPr>
          <p:spPr>
            <a:xfrm>
              <a:off x="2960935" y="2446862"/>
              <a:ext cx="957708" cy="45578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Shape 207"/>
            <p:cNvSpPr/>
            <p:nvPr/>
          </p:nvSpPr>
          <p:spPr>
            <a:xfrm>
              <a:off x="2049614" y="2446862"/>
              <a:ext cx="911321" cy="45656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81842"/>
                  </a:lnTo>
                  <a:lnTo>
                    <a:pt x="0" y="81842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Shape 208"/>
            <p:cNvSpPr/>
            <p:nvPr/>
          </p:nvSpPr>
          <p:spPr>
            <a:xfrm>
              <a:off x="2915215" y="995933"/>
              <a:ext cx="91440" cy="455782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Shape 209"/>
            <p:cNvSpPr/>
            <p:nvPr/>
          </p:nvSpPr>
          <p:spPr>
            <a:xfrm>
              <a:off x="2177355" y="786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rgbClr val="B6DD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351484" y="166208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2233534" y="166192"/>
              <a:ext cx="1734300" cy="9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</a:rPr>
                <a:t>Комитет по здравоохранению в ЛО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177355" y="1451715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rgbClr val="B6DD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351484" y="1617137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2351484" y="1617137"/>
              <a:ext cx="1567200" cy="9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</a:rPr>
                <a:t>РЦ ПМСП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66034" y="2903430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rgbClr val="B6DD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440163" y="3068853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1440163" y="3068853"/>
              <a:ext cx="1567200" cy="9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</a:rPr>
                <a:t>8 пилотных МО 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135064" y="2902644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rgbClr val="B6DD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3309193" y="3068066"/>
              <a:ext cx="1567160" cy="9951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6DD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3309193" y="3068066"/>
              <a:ext cx="1567160" cy="995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</a:rPr>
                <a:t>23 тиражируемых МО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221" name="Shape 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5124" y="53424"/>
            <a:ext cx="494800" cy="566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5735275" y="1096325"/>
            <a:ext cx="2252100" cy="755400"/>
          </a:xfrm>
          <a:prstGeom prst="flowChartAlternateProcess">
            <a:avLst/>
          </a:prstGeom>
          <a:solidFill>
            <a:srgbClr val="B6DDE7"/>
          </a:solidFill>
          <a:ln cap="flat" cmpd="sng" w="9525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ФИО и должность эксперта по бережливому производству</a:t>
            </a:r>
            <a:br>
              <a:rPr lang="ru" sz="1200"/>
            </a:br>
            <a:r>
              <a:rPr lang="ru" sz="1200"/>
              <a:t>(на согласовании)</a:t>
            </a:r>
            <a:endParaRPr sz="1200"/>
          </a:p>
        </p:txBody>
      </p:sp>
      <p:sp>
        <p:nvSpPr>
          <p:cNvPr id="223" name="Shape 223"/>
          <p:cNvSpPr/>
          <p:nvPr/>
        </p:nvSpPr>
        <p:spPr>
          <a:xfrm>
            <a:off x="3274176" y="4082852"/>
            <a:ext cx="957600" cy="3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0" y="81776"/>
                </a:lnTo>
                <a:lnTo>
                  <a:pt x="120000" y="81776"/>
                </a:lnTo>
                <a:lnTo>
                  <a:pt x="120000" y="120000"/>
                </a:lnTo>
              </a:path>
            </a:pathLst>
          </a:cu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Shape 224"/>
          <p:cNvSpPr/>
          <p:nvPr/>
        </p:nvSpPr>
        <p:spPr>
          <a:xfrm flipH="1">
            <a:off x="4282801" y="4082852"/>
            <a:ext cx="957600" cy="3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0" y="81776"/>
                </a:lnTo>
                <a:lnTo>
                  <a:pt x="120000" y="81776"/>
                </a:lnTo>
                <a:lnTo>
                  <a:pt x="120000" y="120000"/>
                </a:lnTo>
              </a:path>
            </a:pathLst>
          </a:custGeom>
          <a:noFill/>
          <a:ln cap="flat" cmpd="sng" w="25400">
            <a:solidFill>
              <a:srgbClr val="B6DDE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Shape 225"/>
          <p:cNvSpPr/>
          <p:nvPr/>
        </p:nvSpPr>
        <p:spPr>
          <a:xfrm>
            <a:off x="3825250" y="4424550"/>
            <a:ext cx="862500" cy="498300"/>
          </a:xfrm>
          <a:prstGeom prst="roundRect">
            <a:avLst>
              <a:gd fmla="val 16667" name="adj"/>
            </a:avLst>
          </a:prstGeom>
          <a:solidFill>
            <a:srgbClr val="B6DDE7"/>
          </a:solidFill>
          <a:ln cap="flat" cmpd="sng" w="9525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31 МО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179512" y="843558"/>
            <a:ext cx="8640960" cy="63408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2987824" y="87474"/>
            <a:ext cx="590465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Региональный центр организации 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первичной медико-санитарной помощи</a:t>
            </a:r>
            <a:endParaRPr sz="1800"/>
          </a:p>
        </p:txBody>
      </p:sp>
      <p:sp>
        <p:nvSpPr>
          <p:cNvPr id="235" name="Shape 235"/>
          <p:cNvSpPr/>
          <p:nvPr/>
        </p:nvSpPr>
        <p:spPr>
          <a:xfrm>
            <a:off x="0" y="736401"/>
            <a:ext cx="8715300" cy="1071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Shape 236"/>
          <p:cNvGrpSpPr/>
          <p:nvPr/>
        </p:nvGrpSpPr>
        <p:grpSpPr>
          <a:xfrm>
            <a:off x="10400" y="1090900"/>
            <a:ext cx="5933675" cy="3892111"/>
            <a:chOff x="90" y="209498"/>
            <a:chExt cx="5933675" cy="5065214"/>
          </a:xfrm>
        </p:grpSpPr>
        <p:sp>
          <p:nvSpPr>
            <p:cNvPr id="237" name="Shape 237"/>
            <p:cNvSpPr/>
            <p:nvPr/>
          </p:nvSpPr>
          <p:spPr>
            <a:xfrm>
              <a:off x="90" y="746214"/>
              <a:ext cx="5904600" cy="899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chemeClr val="dk1"/>
                  </a:solidFill>
                </a:rPr>
                <a:t>Д</a:t>
              </a:r>
              <a:r>
                <a:rPr b="1" lang="ru" sz="1000">
                  <a:solidFill>
                    <a:schemeClr val="dk1"/>
                  </a:solidFill>
                </a:rPr>
                <a:t>ата создания: </a:t>
              </a:r>
              <a:r>
                <a:rPr lang="ru" sz="1000">
                  <a:solidFill>
                    <a:schemeClr val="dk1"/>
                  </a:solidFill>
                </a:rPr>
                <a:t>01.02.2018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chemeClr val="dk1"/>
                  </a:solidFill>
                </a:rPr>
                <a:t>На базе: </a:t>
              </a:r>
              <a:r>
                <a:rPr lang="ru" sz="1000">
                  <a:solidFill>
                    <a:schemeClr val="dk1"/>
                  </a:solidFill>
                </a:rPr>
                <a:t>ГКУЗ ЛО “МИАЦ”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ru" sz="1000">
                  <a:solidFill>
                    <a:schemeClr val="dk1"/>
                  </a:solidFill>
                </a:rPr>
                <a:t>Распоряжение КЗ ЛО от 18.01.2018 № 10-0 “О создании Регионального центра организации первичной медико-санитарной помощи в Ленинградской области”</a:t>
              </a:r>
              <a:endParaRPr b="1" sz="100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538262" y="209498"/>
              <a:ext cx="3801900" cy="456900"/>
            </a:xfrm>
            <a:prstGeom prst="roundRect">
              <a:avLst>
                <a:gd fmla="val 16667" name="adj"/>
              </a:avLst>
            </a:prstGeom>
            <a:solidFill>
              <a:srgbClr val="92CCDC"/>
            </a:solidFill>
            <a:ln cap="flat" cmpd="sng" w="25400">
              <a:solidFill>
                <a:srgbClr val="92CC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РЦ ПМСП </a:t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90" y="3391239"/>
              <a:ext cx="5904600" cy="456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0C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chemeClr val="dk1"/>
                  </a:solidFill>
                </a:rPr>
                <a:t>Глазкова Татьяна Васильевна-</a:t>
              </a:r>
              <a:r>
                <a:rPr lang="ru" sz="1000">
                  <a:solidFill>
                    <a:schemeClr val="dk1"/>
                  </a:solidFill>
                </a:rPr>
                <a:t>главный внештатный специалист по управлению сестринской деятельностью </a:t>
              </a:r>
              <a:r>
                <a:rPr lang="ru" sz="1000">
                  <a:solidFill>
                    <a:schemeClr val="dk1"/>
                  </a:solidFill>
                </a:rPr>
                <a:t>Комитета по здравоохранению Ленинградской области.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58065" y="2893419"/>
              <a:ext cx="3835200" cy="378000"/>
            </a:xfrm>
            <a:prstGeom prst="roundRect">
              <a:avLst>
                <a:gd fmla="val 16667" name="adj"/>
              </a:avLst>
            </a:prstGeom>
            <a:solidFill>
              <a:srgbClr val="92CCDC"/>
            </a:solidFill>
            <a:ln cap="flat" cmpd="sng" w="25400">
              <a:solidFill>
                <a:srgbClr val="92CC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ru">
                  <a:solidFill>
                    <a:schemeClr val="dk1"/>
                  </a:solidFill>
                </a:rPr>
                <a:t>Руководитель РЦ ПМСП</a:t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9165" y="4449412"/>
              <a:ext cx="5904600" cy="8253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B0C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2100" lvl="0" marL="45720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b="1" lang="ru" sz="1000">
                  <a:solidFill>
                    <a:schemeClr val="dk1"/>
                  </a:solidFill>
                </a:rPr>
                <a:t>Лукина Лия Фуатовна</a:t>
              </a:r>
              <a:r>
                <a:rPr lang="ru" sz="1000">
                  <a:solidFill>
                    <a:schemeClr val="dk1"/>
                  </a:solidFill>
                </a:rPr>
                <a:t> Администратор проекта, ответственный за информатизацию и информирование</a:t>
              </a:r>
              <a:endParaRPr sz="1000">
                <a:solidFill>
                  <a:schemeClr val="dk1"/>
                </a:solidFill>
              </a:endParaRPr>
            </a:p>
            <a:p>
              <a:pPr indent="-292100" lvl="0" marL="45720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b="1" lang="ru" sz="1000">
                  <a:solidFill>
                    <a:schemeClr val="dk1"/>
                  </a:solidFill>
                </a:rPr>
                <a:t>Сумарокова Эльза Александровна</a:t>
              </a:r>
              <a:r>
                <a:rPr lang="ru" sz="1000">
                  <a:solidFill>
                    <a:schemeClr val="dk1"/>
                  </a:solidFill>
                </a:rPr>
                <a:t> </a:t>
              </a:r>
              <a:r>
                <a:rPr lang="ru" sz="1000">
                  <a:solidFill>
                    <a:schemeClr val="dk1"/>
                  </a:solidFill>
                </a:rPr>
                <a:t>Ответственный за визуализацию и стандартизацию</a:t>
              </a:r>
              <a:endParaRPr sz="1000">
                <a:solidFill>
                  <a:schemeClr val="dk1"/>
                </a:solidFill>
              </a:endParaRPr>
            </a:p>
          </p:txBody>
        </p:sp>
      </p:grp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600" y="122018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745" y="108411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9872" y="66536"/>
            <a:ext cx="535195" cy="54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959" y="66538"/>
            <a:ext cx="471865" cy="54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562225" y="3978900"/>
            <a:ext cx="3847500" cy="283500"/>
          </a:xfrm>
          <a:prstGeom prst="roundRect">
            <a:avLst>
              <a:gd fmla="val 16667" name="adj"/>
            </a:avLst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Сотрудники  РЦ ПМСП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62225" y="2302675"/>
            <a:ext cx="3774600" cy="287100"/>
          </a:xfrm>
          <a:prstGeom prst="roundRect">
            <a:avLst>
              <a:gd fmla="val 16667" name="adj"/>
            </a:avLst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Куратор проекта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4925" y="2701638"/>
            <a:ext cx="5904600" cy="351000"/>
          </a:xfrm>
          <a:prstGeom prst="rect">
            <a:avLst/>
          </a:prstGeom>
          <a:solidFill>
            <a:schemeClr val="lt1">
              <a:alpha val="89800"/>
            </a:schemeClr>
          </a:solidFill>
          <a:ln cap="flat" cmpd="sng" w="25400">
            <a:solidFill>
              <a:srgbClr val="B0C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Вальденберг Алексей Владимирович </a:t>
            </a:r>
            <a:r>
              <a:rPr lang="ru" sz="1000">
                <a:solidFill>
                  <a:schemeClr val="dk1"/>
                </a:solidFill>
              </a:rPr>
              <a:t>Начальник департамента по организации медицинской  и лекарственной помощи населению Комитета по здравоохранению Ленинградской области.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475" y="1392665"/>
            <a:ext cx="2466536" cy="184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8475" y="3315125"/>
            <a:ext cx="2307300" cy="173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79512" y="843558"/>
            <a:ext cx="8640960" cy="63408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0" y="736401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000" y="122018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87474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262" name="Shape 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51520" y="951570"/>
            <a:ext cx="828092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Организация и промежуточные итоги деятельности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РЦ ПМСП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287200" y="1477650"/>
            <a:ext cx="8280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AutoNum type="arabicPeriod"/>
            </a:pPr>
            <a:r>
              <a:rPr lang="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Взаимодействие с медицинскими организациями-участниками проекта</a:t>
            </a:r>
            <a:r>
              <a:rPr lang="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Организация обучения;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ВКС проектная среда, совещания с медицинскими организациями-участниками проекта;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Мониторинг электронной записи на прием к специалистам;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Мониторинг работы колл-центров;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Анализ и работа с обращениями граждан по первичной медико-санитарной помощи;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Е</a:t>
            </a:r>
            <a:r>
              <a:rPr lang="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женедельный</a:t>
            </a:r>
            <a:r>
              <a:rPr lang="ru" sz="1000">
                <a:solidFill>
                  <a:schemeClr val="dk1"/>
                </a:solidFill>
              </a:rPr>
              <a:t> отчет медицинских организаций-участников проекта по тактическому плану реализации и утвержденной форме недельного плана;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Ранжирование медицинских организаций по шкале оценки эффективности;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Круглосуточная информационная поддержка участников проекта посредством общего чата;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Выезды в медицинские организации, участвующие в приоритетном проекте по утвержденному графику;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Информационная и методическая поддержка;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Организация хранения </a:t>
            </a:r>
            <a:r>
              <a:rPr lang="ru" sz="1000">
                <a:solidFill>
                  <a:schemeClr val="dk1"/>
                </a:solidFill>
              </a:rPr>
              <a:t>отчетной</a:t>
            </a:r>
            <a:r>
              <a:rPr lang="ru" sz="1000">
                <a:solidFill>
                  <a:schemeClr val="dk1"/>
                </a:solidFill>
              </a:rPr>
              <a:t> документации по проекту в облачном сервисе, с круглосуточной возможностью мониторинга.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2.         </a:t>
            </a:r>
            <a:r>
              <a:rPr lang="ru" sz="1000"/>
              <a:t>Взаимодействие с другими участниками проекта: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/>
              <a:t>ПАО “Сбербанк” обучение циклу PDCА;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/>
              <a:t>Молодежный Совет при Комитете по здравоохранению Ленинградской области;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/>
              <a:t>ГБОУ средние профессиональные медицинские организации;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/>
              <a:t>ТФОМС, СМО;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000"/>
              <a:t>Волонтеры -медики.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3.         01.02.2018- установочное совещание для всех медицинских организаций Ленинградской области.</a:t>
            </a:r>
            <a:endParaRPr sz="10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092892" y="87474"/>
            <a:ext cx="572758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Региональный центр организации 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первичной медико-санитарной помощи</a:t>
            </a:r>
            <a:endParaRPr sz="1800"/>
          </a:p>
        </p:txBody>
      </p:sp>
      <p:pic>
        <p:nvPicPr>
          <p:cNvPr id="266" name="Shape 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7952" y="105986"/>
            <a:ext cx="471875" cy="5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-2916832" y="2251376"/>
            <a:ext cx="10972800" cy="3879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294750" y="1467775"/>
            <a:ext cx="80643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</a:rPr>
              <a:t>Оптимизация  работы регистратуры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</a:rPr>
              <a:t>Оптимизация</a:t>
            </a:r>
            <a:r>
              <a:rPr lang="ru">
                <a:solidFill>
                  <a:schemeClr val="dk1"/>
                </a:solidFill>
              </a:rPr>
              <a:t> процедурного кабинета и  процесса забора крови;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</a:rPr>
              <a:t>Оптимизация диспансеризации, профилактических медицинских осмотров.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</a:rPr>
              <a:t>Оптимизация  работы прививочного кабинета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</a:rPr>
              <a:t>Оптимизация выписки льготных рецептов.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475656" y="267494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40" y="21343"/>
            <a:ext cx="555597" cy="49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0" y="790407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akc.ru/upload/medialibrary/72c/72ce35d8bcd53fc80fd5634cc5d3ac9a.jpg" id="280" name="Shape 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0"/>
            <a:ext cx="535195" cy="5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3031300" y="12550"/>
            <a:ext cx="568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Сводный анализ проектов, реализуемых в медицинских организациях</a:t>
            </a:r>
            <a:endParaRPr sz="1800"/>
          </a:p>
        </p:txBody>
      </p:sp>
      <p:sp>
        <p:nvSpPr>
          <p:cNvPr id="282" name="Shape 282"/>
          <p:cNvSpPr txBox="1"/>
          <p:nvPr/>
        </p:nvSpPr>
        <p:spPr>
          <a:xfrm>
            <a:off x="611550" y="1059577"/>
            <a:ext cx="7704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Направления, выбранные для реализации в рамках приоритетного проекта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23528" y="4677984"/>
            <a:ext cx="79208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2624" y="62124"/>
            <a:ext cx="494800" cy="5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179512" y="843558"/>
            <a:ext cx="8640960" cy="63408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8929686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8715404" y="0"/>
            <a:ext cx="214314" cy="5143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426350" y="87476"/>
            <a:ext cx="55581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Сводный анализ проектов, реализуемых в медицинских организациях</a:t>
            </a:r>
            <a:endParaRPr sz="1800"/>
          </a:p>
        </p:txBody>
      </p:sp>
      <p:sp>
        <p:nvSpPr>
          <p:cNvPr id="293" name="Shape 293"/>
          <p:cNvSpPr/>
          <p:nvPr/>
        </p:nvSpPr>
        <p:spPr>
          <a:xfrm>
            <a:off x="0" y="736401"/>
            <a:ext cx="8715404" cy="10715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8555"/>
            <a:ext cx="494796" cy="4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87474"/>
            <a:ext cx="555597" cy="4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kc.ru/upload/medialibrary/72c/72ce35d8bcd53fc80fd5634cc5d3ac9a.jpg" id="296" name="Shape 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87474"/>
            <a:ext cx="535195" cy="5400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Shape 297"/>
          <p:cNvGraphicFramePr/>
          <p:nvPr/>
        </p:nvGraphicFramePr>
        <p:xfrm>
          <a:off x="-5" y="736395"/>
          <a:ext cx="3000000" cy="3000000"/>
        </p:xfrm>
        <a:graphic>
          <a:graphicData uri="http://schemas.openxmlformats.org/drawingml/2006/table">
            <a:tbl>
              <a:tblPr bandCol="1" firstRow="1">
                <a:noFill/>
                <a:tableStyleId>{0C2DD6EC-9C1B-465D-90B4-0E62DC8B1864}</a:tableStyleId>
              </a:tblPr>
              <a:tblGrid>
                <a:gridCol w="2010900"/>
                <a:gridCol w="2193175"/>
                <a:gridCol w="1078000"/>
                <a:gridCol w="3778300"/>
              </a:tblGrid>
              <a:tr h="605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Направление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и наименование МО, реализующих направление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</a:t>
                      </a: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ичест</a:t>
                      </a: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</a:t>
                      </a: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прикрепленного населения, тыс. человек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Цели и задачи</a:t>
                      </a:r>
                      <a:endParaRPr sz="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B6DDE7"/>
                    </a:solidFill>
                  </a:tcPr>
                </a:tc>
              </a:tr>
              <a:tr h="663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.Оптимизация работы процедурного кабинета.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ГБУЗ ЛО “Гатчинская КМБ” ВП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ГКУЗ ЛО«Всеволожская КМБ»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ГБУЗ ЛО “Гатчинская КМБ”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4. ГБУЗ ЛО “Лужская МБ” ВП,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5. ГБУЗ ЛО “Тихвинская МБ” ВП,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253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Цель: оптимизация работы процедурного кабинета: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Задачи: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1.Уменьшение очередей в процедурный кабинет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2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. Создание автоматизированного рабочего места (АРМ)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3.Подключение АРМ к МИС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4.С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тандартизация работы процедурной медицинской сестры</a:t>
                      </a:r>
                      <a:endParaRPr sz="800"/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  <a:tr h="70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.Оптимизация  диспансеризации, профилактических медицинских осмотров.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ГБУЗ ЛО “Гатчинская КМБ” ВП,ДП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ГБУЗ ЛО “Лужская МБ” ВП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ГКУЗ ЛО «Всеволожская КМБ»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4. ГКУЗ ЛО «Тихвинская МБ»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186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Повышение информированности по диспансеризации; </a:t>
                      </a:r>
                      <a:b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очередей;</a:t>
                      </a:r>
                      <a:b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Устранение излишнего перемещение;</a:t>
                      </a:r>
                      <a:b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4. Устранение дублирующих журналов;</a:t>
                      </a:r>
                      <a:b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Автоматизированное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заполнение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документов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6.Стандартизация работы сотрудников кабинета (отделения) медицинской профилактики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  <a:tr h="70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.Оптимизация  работы прививочного кабинета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ГБУЗ ЛО “Гатчинская КМБ”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времени работы кабинета на час.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Равномерное распределение потока пациентов в течение недели.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Организация дополнительного рабочего места.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4. Использование инструментов бережливого производства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</a:tr>
              <a:tr h="576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4. Оптимизация работы регистратуры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ГБУЗ ЛО «Токсовская РБ»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ГБУЗ ЛО “Гатчинская КМБ” ВП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ГБУЗ ЛО “Лужская МБ” ВП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126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1.Повышение эффективности работы колл-центра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2.Сокращение жалоб на работу колл-центра и регистратуры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Сокращение времени пребывания пациента в поликлинике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  <a:tr h="735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5. Оптимизация выписки льготных рецептов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ГКУЗ ЛО «Всеволожская КМБ»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ГБУЗ ЛО “Лужская МБ” ДП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 anchor="ctr"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1. Сокращение времени пребывания пациентов в поликлинике;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2. Повышение коэффициента эффективного времени для пациента на приеме врача;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3. Сокращение количества перемещений пациентов, связанных с получением льготных рецептов.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050" marB="45725" marR="91450" marL="91450">
                    <a:lnL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B0C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298" name="Shape 2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2624" y="62124"/>
            <a:ext cx="494800" cy="5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